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8" r:id="rId14"/>
    <p:sldId id="266" r:id="rId15"/>
    <p:sldId id="267" r:id="rId16"/>
    <p:sldId id="269" r:id="rId17"/>
    <p:sldId id="276" r:id="rId18"/>
    <p:sldId id="270" r:id="rId19"/>
    <p:sldId id="271" r:id="rId20"/>
    <p:sldId id="280" r:id="rId21"/>
    <p:sldId id="291" r:id="rId22"/>
    <p:sldId id="282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300" r:id="rId32"/>
    <p:sldId id="290" r:id="rId33"/>
    <p:sldId id="272" r:id="rId34"/>
    <p:sldId id="273" r:id="rId35"/>
    <p:sldId id="274" r:id="rId36"/>
    <p:sldId id="275" r:id="rId37"/>
  </p:sldIdLst>
  <p:sldSz cx="14630400" cy="8229600"/>
  <p:notesSz cx="8229600" cy="146304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Gelasio" panose="020B0604020202020204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725" autoAdjust="0"/>
  </p:normalViewPr>
  <p:slideViewPr>
    <p:cSldViewPr snapToGrid="0" snapToObjects="1">
      <p:cViewPr varScale="1">
        <p:scale>
          <a:sx n="62" d="100"/>
          <a:sy n="62" d="100"/>
        </p:scale>
        <p:origin x="98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ח'/שבט/תשפ"ו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0DE8-2537-E3BC-F69E-BB077685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83602-C889-C5AC-D37E-7FA7C7B5F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17E6-3F08-26DD-FD21-1D3189E7B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F41C-B90E-D51A-4D67-3FA1E59A3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3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21E-91EF-4FBA-3675-70BD1C3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EE021-4C54-255F-62A1-E4695BC25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BF8B0-8F70-836D-4304-00B1311A0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7EA18-DA32-7A5E-63A5-9F9743946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B972-77E9-37B5-FDED-294345D8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D23DC-387D-6B56-E9AF-0851E820D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B65BB-417A-6C27-F4D7-F1CBE6FDB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the Fast Fourier Transform (FFT) logic for accurate frequency component detection using controlled 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CA965-29E9-D9A3-5CF1-8F9F22DB4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71AF-0C36-D12F-8395-4B838234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65F6E-0D6A-A34B-0ECB-25C43812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E2207-F63A-83A3-87A3-C712F221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D87B-55D2-9E41-019E-318116D64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AD4-41DB-25B2-BB85-BEC5606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97CD4-C6A1-845D-BCD5-72E585012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1E625-DD6D-18AA-A48C-E95C1D124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59DC-FD2A-FC87-15D7-08E0F8AEA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2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D05E-82F6-0B0A-1CD0-DEAB273A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FEFC-F42B-A2B2-BB2A-BE6EF4CE2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972D2-12BD-FC9A-A5F0-744A9F6F5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158-41BA-CC0A-94F3-121CDCD4D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CF1E-47CB-D7CB-DD6D-BAC3D237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2C054-21C0-0E81-9E6B-EB8F1339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D0CC-CCE0-92DB-95BF-39157EBC6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5038-37B0-6F2B-B155-221E5A76B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7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70B5-8DB2-5C64-989C-8302B50D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8EE2-4A72-E4DD-F885-A4C00EDF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88D7C-EEDC-F6C3-E736-C1BD16783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20E6-889C-E597-DD41-A8EA96AE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Verifying the signal's ability to diffract around or penetrate obstacles, determining if direct Line-of-Sight (LOS) is mandatory for effective communication.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2C3E-ED4A-86E3-BF3E-510835DE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C179-7534-0DDB-514C-F11FCCA08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2D76-7BF6-81F4-FBD7-50C4775C2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Ensuring the application maintains operational integrity and optimal temperature during prolonged, continuous use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59B-4014-F6DE-9EF4-B895578F1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6">
            <a:extLst>
              <a:ext uri="{FF2B5EF4-FFF2-40B4-BE49-F238E27FC236}">
                <a16:creationId xmlns:a16="http://schemas.microsoft.com/office/drawing/2014/main" id="{535B5EEC-6B74-8BEC-BCF4-CCBD15FC5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0773" y="413947"/>
            <a:ext cx="10494470" cy="8853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he-IL" sz="2800" b="1" dirty="0">
                <a:latin typeface="Gelasio" panose="020B0604020202020204" charset="0"/>
              </a:rPr>
              <a:t>תבנית בסיס</a:t>
            </a:r>
            <a:br>
              <a:rPr lang="he-IL" sz="2800" b="1" dirty="0">
                <a:latin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9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7950" y="582471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2512457" y="1135337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Application for Information Transfer</a:t>
            </a:r>
            <a:br>
              <a:rPr lang="en-US" sz="35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Using Ultrasound Waves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307868257 &amp; Bar Harush 205713308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012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0" y="589405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b="1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(examples: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solid barriers and walls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necessary to verify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is required to verify that bit durations precisely meet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117" y="590967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Improvements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247232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spcAft>
                <a:spcPts val="600"/>
              </a:spcAft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Our Approach –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Frequency-Shift Keying 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909518" y="1671460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744493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/Payload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1" y="5383089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Starting and Separating Character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 8-bit.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CheckSum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7C25F86C-1859-E64E-CA3C-D1E9448E3401}"/>
              </a:ext>
            </a:extLst>
          </p:cNvPr>
          <p:cNvSpPr/>
          <p:nvPr/>
        </p:nvSpPr>
        <p:spPr>
          <a:xfrm>
            <a:off x="1311234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 algn="l" rtl="0">
              <a:lnSpc>
                <a:spcPts val="2550"/>
              </a:lnSpc>
              <a:buSzPct val="100000"/>
            </a:pP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1420" y="411993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70327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89" y="23889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89" y="33699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discrete frequencies for binary (0s and 1s) information.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4201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89" y="4643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84857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b="1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320892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 works: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9732" y="497442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224" y="519615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b="1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553048" y="2459891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482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8" y="288137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482" y="3601581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482" y="409199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7806" y="2459891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240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406" y="288137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2240" y="3601581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2240" y="4091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7966" y="576588"/>
            <a:ext cx="1110456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Communication: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33536"/>
            <a:ext cx="12320044" cy="19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This section presents the testing methodologies used to validate the functionality, integrity, and robustness of the embedded communication stack. It covers bit-level operations, physical layer characteristics, system integration, and real-world performance under various conditions.</a:t>
            </a:r>
            <a:endParaRPr 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1695-8269-A8A2-A013-5F4E101A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>
            <a:extLst>
              <a:ext uri="{FF2B5EF4-FFF2-40B4-BE49-F238E27FC236}">
                <a16:creationId xmlns:a16="http://schemas.microsoft.com/office/drawing/2014/main" id="{B9F1C9A3-D97B-D54E-3EA9-8934FC848467}"/>
              </a:ext>
            </a:extLst>
          </p:cNvPr>
          <p:cNvSpPr/>
          <p:nvPr/>
        </p:nvSpPr>
        <p:spPr>
          <a:xfrm>
            <a:off x="5275196" y="1818041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9F2674E6-10C4-8DC4-E9E2-3352D4C4252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BD5A408-376C-6F3C-45BA-D03468DB8B69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E9FD5668-5037-6A7E-6B09-4D17249D1D4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E239C10E-2ED8-008C-114D-86199FFF0E8C}"/>
              </a:ext>
            </a:extLst>
          </p:cNvPr>
          <p:cNvSpPr/>
          <p:nvPr/>
        </p:nvSpPr>
        <p:spPr>
          <a:xfrm>
            <a:off x="2214223" y="170426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573B945-AD12-FCFE-41A7-D560D666CA60}"/>
              </a:ext>
            </a:extLst>
          </p:cNvPr>
          <p:cNvSpPr/>
          <p:nvPr/>
        </p:nvSpPr>
        <p:spPr>
          <a:xfrm>
            <a:off x="2214223" y="2140510"/>
            <a:ext cx="1024053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dirty="0" err="1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C93AB4BF-AD5C-7D37-6B70-26F40D20424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6C76E806-B625-86CD-4129-4F8120BDBC8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9183532-3D8F-2B44-126A-307ACB44DA3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0AAEA233-1532-5F2F-84AC-CE10A89CF65A}"/>
              </a:ext>
            </a:extLst>
          </p:cNvPr>
          <p:cNvSpPr/>
          <p:nvPr/>
        </p:nvSpPr>
        <p:spPr>
          <a:xfrm>
            <a:off x="2214223" y="343710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A97ABE9F-1825-825C-3921-F0EED62932D2}"/>
              </a:ext>
            </a:extLst>
          </p:cNvPr>
          <p:cNvSpPr/>
          <p:nvPr/>
        </p:nvSpPr>
        <p:spPr>
          <a:xfrm>
            <a:off x="2214223" y="387334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FFC306F3-204C-4598-74D8-3B986F780B61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14">
            <a:extLst>
              <a:ext uri="{FF2B5EF4-FFF2-40B4-BE49-F238E27FC236}">
                <a16:creationId xmlns:a16="http://schemas.microsoft.com/office/drawing/2014/main" id="{C1CA3591-5E2F-C506-9ADF-104235098F6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C308A49-319A-887D-4BD0-4B083000BD5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DB5D89C-8E5E-BDCE-0C04-B0260111FCD9}"/>
              </a:ext>
            </a:extLst>
          </p:cNvPr>
          <p:cNvSpPr/>
          <p:nvPr/>
        </p:nvSpPr>
        <p:spPr>
          <a:xfrm>
            <a:off x="2214223" y="5169936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442E04FA-C0F1-A39F-2900-46CEF1E8BB7C}"/>
              </a:ext>
            </a:extLst>
          </p:cNvPr>
          <p:cNvSpPr/>
          <p:nvPr/>
        </p:nvSpPr>
        <p:spPr>
          <a:xfrm>
            <a:off x="2214223" y="560618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 2"/>
          <p:cNvSpPr/>
          <p:nvPr/>
        </p:nvSpPr>
        <p:spPr>
          <a:xfrm>
            <a:off x="1108954" y="741634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2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CA4D7BCD-F4D2-9924-AB62-6800D2C6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407" y="413947"/>
            <a:ext cx="12975676" cy="885375"/>
          </a:xfrm>
        </p:spPr>
        <p:txBody>
          <a:bodyPr/>
          <a:lstStyle/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Bit Packing &amp; Fragmentation Logic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8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095DF30A-2C0B-160C-0061-068CEC1688AB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790A799A-5A3F-C0F2-AFA7-242E17F3A5F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F710CB3D-674B-9515-A3BA-B2F75B6369C2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5332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CRC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14223" y="3840720"/>
            <a:ext cx="1041395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CRC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214222" y="5573555"/>
            <a:ext cx="1035877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CRC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70B10A55-3FE8-F3B2-DA5A-5E5F1C380938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A1A0C4F-A04A-9196-6EAD-C30BCB2D818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454A8E5-A043-13AD-759D-660AE98030CF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6FD5FC0-3879-56AF-29EE-583E66D1A99A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C8672B36-D63D-8FD9-46F2-8FCAF110261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E1E6EAF5-2357-5EAD-159A-1C4A4EEA8DF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1EBB1BA8-4F75-BE9F-074E-A8BE928A29DF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Checksum Calculation Accuracy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9F4A-D50C-CF06-F6A2-6069D878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11901DFB-D0B4-F925-AF04-D8AFB8AFB7C4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EA4ACF-9C86-D912-93B6-EF9E243D96F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497AC951-9F20-A6E4-2D0D-74272078B93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F76DBBD-6084-5A22-3169-31905FE9422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D560F67-E57F-8E7C-3D01-FDBF59E30F2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955C820-84C1-2E8F-86D4-1C3EF75EAE8E}"/>
              </a:ext>
            </a:extLst>
          </p:cNvPr>
          <p:cNvSpPr/>
          <p:nvPr/>
        </p:nvSpPr>
        <p:spPr>
          <a:xfrm>
            <a:off x="2214223" y="2107884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9702A71-AFE9-A356-0839-8F00D6C29A46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227DDF8-1831-0BA2-D698-89417EDC25B5}"/>
              </a:ext>
            </a:extLst>
          </p:cNvPr>
          <p:cNvSpPr/>
          <p:nvPr/>
        </p:nvSpPr>
        <p:spPr>
          <a:xfrm>
            <a:off x="2214223" y="3840720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8A55E4-12A2-16C9-A903-C66F8C91974F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8FF443F-3EA0-863D-22A8-F6830ED15A21}"/>
              </a:ext>
            </a:extLst>
          </p:cNvPr>
          <p:cNvSpPr/>
          <p:nvPr/>
        </p:nvSpPr>
        <p:spPr>
          <a:xfrm>
            <a:off x="2214223" y="5573555"/>
            <a:ext cx="666964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EAD0B8E-82D7-B156-DF75-6068FE03FA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EBF8037-5B1E-38E8-51FF-AB63A5DD43E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0830A1-796F-AEC2-B12E-D8A90AC59868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7327AC6-50D5-EC3D-31F9-6E4BA1761D97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5E20DCA6-6AC3-3E31-DFA0-8B35DBC21CE8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1ECBBA77-7BEA-84F8-9782-A1816035D32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כותרת 4">
            <a:extLst>
              <a:ext uri="{FF2B5EF4-FFF2-40B4-BE49-F238E27FC236}">
                <a16:creationId xmlns:a16="http://schemas.microsoft.com/office/drawing/2014/main" id="{0E2B32D3-B248-8649-9AE0-3926476F2E69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Packet Serialization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1B97-2712-50F6-4CC4-D25B159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8A5DB66D-EF01-ED80-3976-9CCC798A0C63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C2D1ED8B-ECD6-7C43-4710-04DD70105DCE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5F7A7C4D-91F5-EB79-A87B-267AFCCFB91A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DC193C3-A97A-13CB-4908-353E14019653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1E6154-FF5B-37E3-8A17-F12C12E9CFD3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817B51D-77A8-4D32-0430-B760E635B984}"/>
              </a:ext>
            </a:extLst>
          </p:cNvPr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5BEB54-9DF7-D8EF-0A81-6D2D9959ACF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E2C1FD5-8E73-C288-EBD2-03B15DCFA01F}"/>
              </a:ext>
            </a:extLst>
          </p:cNvPr>
          <p:cNvSpPr/>
          <p:nvPr/>
        </p:nvSpPr>
        <p:spPr>
          <a:xfrm>
            <a:off x="2214222" y="3840720"/>
            <a:ext cx="104454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70D892-F812-C5CF-A12D-0B3FEF7FD37E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238577D-013E-2934-1896-BEAF6211FFCD}"/>
              </a:ext>
            </a:extLst>
          </p:cNvPr>
          <p:cNvSpPr/>
          <p:nvPr/>
        </p:nvSpPr>
        <p:spPr>
          <a:xfrm>
            <a:off x="2214222" y="5573555"/>
            <a:ext cx="1050066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44CA9EC-169B-D1E0-466D-89FF34663485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21EABF4-4FF4-BAD7-830C-E9EECD236AA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458DEC7E-30BA-2120-C89E-9005542D2B00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A12C0F9-E2A3-5C36-A6DE-BCF180CC2401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74A0DF1-074B-E4D7-3D82-A9BC180D55A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E1EC3A2-27EF-8EA2-0F5F-E0286783BC2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882CC6-5CB7-E091-C6C9-44FEF6A484E5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Frequency Analysis Algorithm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0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CDE3-6022-412D-9984-2B58DF1D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103E312-6525-0AFC-8235-F2BED12C2A29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B3E7BBC-66E3-9CA7-2A08-70F26A9E3F39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2063B9B9-BDB1-B5D5-44A8-90E4240397B9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6717498-AD6D-9076-2B23-D9216575F9DC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3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C40FC13-21B0-A0AF-3185-EDA59E7F2679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3D7C549-E6B9-5ACF-47A6-03B64F8D00E6}"/>
              </a:ext>
            </a:extLst>
          </p:cNvPr>
          <p:cNvSpPr/>
          <p:nvPr/>
        </p:nvSpPr>
        <p:spPr>
          <a:xfrm>
            <a:off x="2214222" y="2107884"/>
            <a:ext cx="1033512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5956B4-5B27-127E-19F7-2386615765C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904F9EF-8955-CF57-3267-BBA3521C22E3}"/>
              </a:ext>
            </a:extLst>
          </p:cNvPr>
          <p:cNvSpPr/>
          <p:nvPr/>
        </p:nvSpPr>
        <p:spPr>
          <a:xfrm>
            <a:off x="2214222" y="3639028"/>
            <a:ext cx="97596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ADAFD02-855D-9AD1-3C93-4254EE6FF30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1CDA957-EC96-7D3D-7E03-3BC7F8621AE7}"/>
              </a:ext>
            </a:extLst>
          </p:cNvPr>
          <p:cNvSpPr/>
          <p:nvPr/>
        </p:nvSpPr>
        <p:spPr>
          <a:xfrm>
            <a:off x="2214223" y="5573555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17753DF-30C1-6915-1796-383A4B44294B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6447EAD-08B8-E3E3-BEA0-13049ECAC1DD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327234-55C7-D42F-89C1-01B51705CF63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16954887-F95F-4E87-6EB8-9AA07527450F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DC8D07BC-FF03-D431-A66E-D5810964350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CF649534-A6EE-1AC2-1355-96D10E444AA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6796706D-4737-D101-D09D-9A9EFAB60CAB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Physical Layer Testing: Bit Duration and Timing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9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2EB0-1844-69AC-8561-7CC0E8C5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BF6DF130-78C8-A308-CDFE-C56DD25AC8D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B132082A-42D8-B09A-9F05-F39A4A62220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79A7FC49-F865-7606-B144-D28EDD29FE7D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06166BE-1DB9-6979-63E7-FAE16BF62041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F47061-D5C2-0282-21D9-50C11507E60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ECF4E49-CA8E-076F-48E9-CE6981CEB99A}"/>
              </a:ext>
            </a:extLst>
          </p:cNvPr>
          <p:cNvSpPr/>
          <p:nvPr/>
        </p:nvSpPr>
        <p:spPr>
          <a:xfrm>
            <a:off x="2214223" y="2107884"/>
            <a:ext cx="997252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A552FC9-6F39-BA74-71DA-59CA24B7263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CF9D9F6-48EE-4ACC-23B3-91B0366AC088}"/>
              </a:ext>
            </a:extLst>
          </p:cNvPr>
          <p:cNvSpPr/>
          <p:nvPr/>
        </p:nvSpPr>
        <p:spPr>
          <a:xfrm>
            <a:off x="2214223" y="3639028"/>
            <a:ext cx="1020195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E32B80A-02C3-2729-BE54-97B449D52EE1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16B68F6-11B0-D625-DDC5-89C83E6B642F}"/>
              </a:ext>
            </a:extLst>
          </p:cNvPr>
          <p:cNvSpPr/>
          <p:nvPr/>
        </p:nvSpPr>
        <p:spPr>
          <a:xfrm>
            <a:off x="2214222" y="5573555"/>
            <a:ext cx="106031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C44A820-38B3-386B-D3D1-125E67C4155F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370DCC7-CF88-6705-FDC0-AD2C558BF8FA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89A822C7-2C7A-2AAE-E626-6BE754F62CC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758371E4-900A-EE2A-0E6A-6CEECF8882D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6C66A6D-1916-7296-0EE0-092918963A46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99646E2-A5C9-1F04-82BA-BC4C0C341E5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3B25B5F5-60AD-6153-79A5-23623F0BC931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Single Packet Transmission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1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7DCF-EBF3-6371-476E-081C5644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3A5D7CD-D100-0407-F0FE-F616F82BA715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D0CC3C6-2AE4-E5FE-953C-D0CC3B984C0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626B9787-7993-E02E-1A00-C04A793F4A45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559ACC-4167-9579-ABA8-32CD68A1F792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22E0D35-512E-EE67-26C6-76AE6CDD29CA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0240189-7039-243D-8C4E-2D07E002FD7E}"/>
              </a:ext>
            </a:extLst>
          </p:cNvPr>
          <p:cNvSpPr/>
          <p:nvPr/>
        </p:nvSpPr>
        <p:spPr>
          <a:xfrm>
            <a:off x="2214222" y="2107884"/>
            <a:ext cx="1002770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160F74-176E-79E4-4DC4-25DA52AAA321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7223C2F-87A7-AAA0-2FAC-07EE66DF560B}"/>
              </a:ext>
            </a:extLst>
          </p:cNvPr>
          <p:cNvSpPr/>
          <p:nvPr/>
        </p:nvSpPr>
        <p:spPr>
          <a:xfrm>
            <a:off x="2214223" y="382238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B0C6CB4-9415-BEFF-160F-EF11018A8660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D2FFF23-E6A8-31D3-42D9-CE3D9A864864}"/>
              </a:ext>
            </a:extLst>
          </p:cNvPr>
          <p:cNvSpPr/>
          <p:nvPr/>
        </p:nvSpPr>
        <p:spPr>
          <a:xfrm>
            <a:off x="2214223" y="5573555"/>
            <a:ext cx="1002770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9FB5729-413F-5654-3C0B-F6B57E656C0C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26DEA8F-41E7-2E44-CD0A-E0C200A5D907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929BF727-6894-2157-ABE2-9FDC3B1FA92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F4BBB73-D148-DAEF-B92F-ADDCBE7EA8A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4EF2D74-FBDA-F9A8-179C-E414B6A2F02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FE068EB-A1F8-0B48-B92F-6F6AD1A3A04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3DA98C-3133-5F47-FFAA-4A9A136B5B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RTS/CTS Handshake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3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93AA-E9E6-163C-4C39-5E0B6B35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AADC1E0C-EDB6-47F2-43D5-1F7F64FFC4E1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BBCA07-495E-2C80-6AD4-E8274EB13E0A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D1FCBC0-416E-DA74-066F-E10BA9D77E1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713A60C-7275-DF45-32B0-8E42C46603A8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D855EFE-17B4-F3EB-2817-E42CEB564E06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43F854-CBB2-AFBE-F020-030AFF191D6A}"/>
              </a:ext>
            </a:extLst>
          </p:cNvPr>
          <p:cNvSpPr/>
          <p:nvPr/>
        </p:nvSpPr>
        <p:spPr>
          <a:xfrm>
            <a:off x="2214223" y="215413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0F5F20A-2F02-A8CD-4F99-D429D94C79DB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C9F33A-35BA-C3D9-0546-C87D9EA1E4F8}"/>
              </a:ext>
            </a:extLst>
          </p:cNvPr>
          <p:cNvSpPr/>
          <p:nvPr/>
        </p:nvSpPr>
        <p:spPr>
          <a:xfrm>
            <a:off x="2214222" y="3858540"/>
            <a:ext cx="973603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79F3631-A344-E484-8E6D-2908E4DBE23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30E264A-BE7E-57E8-DF75-287B1F18F2F8}"/>
              </a:ext>
            </a:extLst>
          </p:cNvPr>
          <p:cNvSpPr/>
          <p:nvPr/>
        </p:nvSpPr>
        <p:spPr>
          <a:xfrm>
            <a:off x="2214223" y="5577130"/>
            <a:ext cx="1059526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3592A302-8AE1-F79B-31A1-8CA14AE05C52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D84C3CA-69EE-4CCF-B754-61F070883934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755270D-FCA8-7B8A-8746-9C544B725C71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C04D6CF3-8E99-A3AA-525A-D7F98308A423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9D78DEDB-754D-8A3C-5666-D58139F09BE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2AB51A65-7A7F-BA44-21E9-EBF8B0B1FCB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E1AD87C4-F62F-123F-CE34-CDA7BA035B2F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Maximum Effective Range </a:t>
            </a:r>
            <a:b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13C9-D6C0-279D-9DBB-E7C63297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97F0D1BB-F455-B0BB-C0EB-CD302D4BF902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9586B329-C15F-34BF-C7DB-398CF3560FC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0CAC5DB-0FA5-F865-CC72-40CEC34390F7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11BF900-C8EF-D62B-1322-7662CA2CF60A}"/>
              </a:ext>
            </a:extLst>
          </p:cNvPr>
          <p:cNvSpPr/>
          <p:nvPr/>
        </p:nvSpPr>
        <p:spPr>
          <a:xfrm>
            <a:off x="1182547" y="712765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AA4386-2C60-08F8-71A5-98C89677A48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E99E3E4-A09F-24E4-D73D-F6D85C7E8138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E50BE09-86F0-9A00-84A0-CEF6DB88CEE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4DA1D26-FBBB-DC6F-E37D-ECFD4A874DD8}"/>
              </a:ext>
            </a:extLst>
          </p:cNvPr>
          <p:cNvSpPr/>
          <p:nvPr/>
        </p:nvSpPr>
        <p:spPr>
          <a:xfrm>
            <a:off x="2214222" y="3822386"/>
            <a:ext cx="103745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3E04DD3-8705-392C-2307-3DD56C17DCE2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DB7E7C6-F445-A1B4-76A8-5D7003DCA6E0}"/>
              </a:ext>
            </a:extLst>
          </p:cNvPr>
          <p:cNvSpPr/>
          <p:nvPr/>
        </p:nvSpPr>
        <p:spPr>
          <a:xfrm>
            <a:off x="2214223" y="5573555"/>
            <a:ext cx="1030359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39019A2-87B8-1C97-3237-58051B66BE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48FC4DE-3D5A-24E7-E86D-22A91ADF449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E7CDD1D8-9D7C-C6C3-26DB-434FAACDBABC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2616523-9E64-9509-CFA3-1491A671AD56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2149D6C-7095-168D-1197-5026992108D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B1F1949-2C4A-BAD3-0238-67BE01A0C90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A4A18A59-31D5-91CE-4F82-700E01EAF2F9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Noise Immunity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552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(examples: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2990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(examples: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70446" y="796958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70446" y="1293269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31538" y="1989011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477449" y="214248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70387" y="198901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24084" y="201580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47818" y="2038184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47818" y="234786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77449" y="301687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170387" y="286340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24084" y="289019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47818" y="2912579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47818" y="322226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477449" y="389127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170387" y="373780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224084" y="376459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047818" y="3786974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047818" y="409665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477449" y="476566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1170387" y="461219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224084" y="463898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2047818" y="4661369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2047818" y="497105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385235" y="5576007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385235" y="6014634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1170446" y="5361219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כותרת 4">
            <a:extLst>
              <a:ext uri="{FF2B5EF4-FFF2-40B4-BE49-F238E27FC236}">
                <a16:creationId xmlns:a16="http://schemas.microsoft.com/office/drawing/2014/main" id="{B7653757-F541-2BE8-FD1D-DC0CCDFB2ADE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Wall/Barrier Penetration Test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EC02-33F6-377F-9BE7-39E2DACD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33387114-70E0-8396-289A-BCC7CDD147AF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45897EDB-6CDE-C9EC-49B7-4A282BE276EC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13A14A0-C51F-EE36-FB21-B1D545E2806F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ABB35B-C12D-E898-87B1-CC66D444050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D1B3D84-D430-38A0-19D1-1FFACBDD09D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14C6AE-EDB6-A1B8-D4DD-96166C627B16}"/>
              </a:ext>
            </a:extLst>
          </p:cNvPr>
          <p:cNvSpPr/>
          <p:nvPr/>
        </p:nvSpPr>
        <p:spPr>
          <a:xfrm>
            <a:off x="2214222" y="2107884"/>
            <a:ext cx="971239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Ensure the application does not crash or overheat during continuous operation.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B9FBF08-87F5-E2FF-96B6-7A034A63BF10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4E731FF-7A28-0555-480F-CFDC5F5E7042}"/>
              </a:ext>
            </a:extLst>
          </p:cNvPr>
          <p:cNvSpPr/>
          <p:nvPr/>
        </p:nvSpPr>
        <p:spPr>
          <a:xfrm>
            <a:off x="2214223" y="3822386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E2DCDDCE-9CB3-A292-D711-7F559F9CF783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2614974-D95A-044D-6305-8CF451EC2136}"/>
              </a:ext>
            </a:extLst>
          </p:cNvPr>
          <p:cNvSpPr/>
          <p:nvPr/>
        </p:nvSpPr>
        <p:spPr>
          <a:xfrm>
            <a:off x="2214223" y="5573555"/>
            <a:ext cx="95941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The application must remain stable throughout the test, with no "Application Not Responding" errors or unexpected terminations. 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10573022-0617-D394-B952-E94F39EFCE67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D6F89C3-DF19-4463-2323-CD999B5F7966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F8720571-C9F6-E837-7D5C-02711F791F59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4165F6B-59E7-FE87-159E-0AA9DF0CD7F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36CD5FF-A266-7B38-39B3-3D8B702046D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334FD855-6FFB-CA88-E802-337970A84F4A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C1659ACD-23C9-246E-F974-C02E31C5A8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Battery and Thermal Stability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Thank You for Listening!</a:t>
            </a:r>
            <a:endParaRPr lang="en-US" sz="89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7906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Lato" pitchFamily="34" charset="-122"/>
                <a:cs typeface="Gelasio" panose="020B0604020202020204" charset="0"/>
              </a:rPr>
              <a:t>Why Is The Project Not Trivial?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52189" y="2704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2189" y="3509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2189" y="43142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1257" y="583287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Objectives: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 </a:t>
            </a:r>
            <a:r>
              <a:rPr lang="en-US" sz="17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Carrier Sense Multiple Access</a:t>
            </a:r>
            <a:r>
              <a:rPr lang="en-US" sz="1700" b="1" dirty="0">
                <a:solidFill>
                  <a:srgbClr val="312F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700" b="1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Collision Avoidance </a:t>
            </a: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(CSMA/CA) for sophisticated channel arbitration.</a:t>
            </a:r>
            <a:endParaRPr lang="en-US" sz="1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4EA5D4B7-5AEB-9F00-3E80-339C1A26614B}"/>
              </a:ext>
            </a:extLst>
          </p:cNvPr>
          <p:cNvSpPr/>
          <p:nvPr/>
        </p:nvSpPr>
        <p:spPr>
          <a:xfrm>
            <a:off x="712582" y="1634847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92F4E338-4CE3-2F27-DCAC-68E2D3AB4D6F}"/>
              </a:ext>
            </a:extLst>
          </p:cNvPr>
          <p:cNvSpPr/>
          <p:nvPr/>
        </p:nvSpPr>
        <p:spPr>
          <a:xfrm>
            <a:off x="1045123" y="3186708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חץ: למטה 16">
            <a:extLst>
              <a:ext uri="{FF2B5EF4-FFF2-40B4-BE49-F238E27FC236}">
                <a16:creationId xmlns:a16="http://schemas.microsoft.com/office/drawing/2014/main" id="{76812542-FEC6-08A5-7DFF-14F12B40EA9A}"/>
              </a:ext>
            </a:extLst>
          </p:cNvPr>
          <p:cNvSpPr/>
          <p:nvPr/>
        </p:nvSpPr>
        <p:spPr>
          <a:xfrm>
            <a:off x="1377665" y="4764811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6C9EA8BF-8460-91E3-3EE0-DB6782C9C779}"/>
              </a:ext>
            </a:extLst>
          </p:cNvPr>
          <p:cNvSpPr/>
          <p:nvPr/>
        </p:nvSpPr>
        <p:spPr>
          <a:xfrm>
            <a:off x="1710206" y="6316673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8" y="76629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50098" y="2481572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50098" y="3632121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0098" y="504369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50098" y="549555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50098" y="591659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9" y="785575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b="1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39309" y="3261910"/>
            <a:ext cx="9540954" cy="6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60000" indent="-3600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39309" y="438604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39309" y="4846690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bit frame.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9309" y="5149759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8-bit CRC checksum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039309" y="555177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084" y="590907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1" y="629458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many-to-many network topology and collision avoidance.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378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240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05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3109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2545</Words>
  <Application>Microsoft Office PowerPoint</Application>
  <PresentationFormat>Custom</PresentationFormat>
  <Paragraphs>340</Paragraphs>
  <Slides>36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Gelasio</vt:lpstr>
      <vt:lpstr>Lato</vt:lpstr>
      <vt:lpstr>Consolas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Testing: Bit Packing &amp; Fragmentation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Yoni Grinberg</dc:creator>
  <cp:lastModifiedBy>יוני גרינברג</cp:lastModifiedBy>
  <cp:revision>38</cp:revision>
  <dcterms:created xsi:type="dcterms:W3CDTF">2026-01-14T19:53:47Z</dcterms:created>
  <dcterms:modified xsi:type="dcterms:W3CDTF">2026-01-26T09:35:31Z</dcterms:modified>
</cp:coreProperties>
</file>